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0F6D6BE-02E2-411A-B31D-693DD45B7E2A}">
  <a:tblStyle styleId="{60F6D6BE-02E2-411A-B31D-693DD45B7E2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>
      <p:cViewPr varScale="1">
        <p:scale>
          <a:sx n="73" d="100"/>
          <a:sy n="73" d="100"/>
        </p:scale>
        <p:origin x="3072" y="2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087C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95600" y="112950"/>
            <a:ext cx="7581300" cy="9832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" name="Google Shape;55;p13"/>
          <p:cNvGraphicFramePr/>
          <p:nvPr/>
        </p:nvGraphicFramePr>
        <p:xfrm>
          <a:off x="228163" y="2254155"/>
          <a:ext cx="7420350" cy="7970400"/>
        </p:xfrm>
        <a:graphic>
          <a:graphicData uri="http://schemas.openxmlformats.org/drawingml/2006/table">
            <a:tbl>
              <a:tblPr>
                <a:noFill/>
                <a:tableStyleId>{60F6D6BE-02E2-411A-B31D-693DD45B7E2A}</a:tableStyleId>
              </a:tblPr>
              <a:tblGrid>
                <a:gridCol w="185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5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0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/>
                        <a:t>  </a:t>
                      </a:r>
                      <a:endParaRPr sz="1900"/>
                    </a:p>
                  </a:txBody>
                  <a:tcPr marL="18287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0087CF"/>
                          </a:solidFill>
                        </a:rPr>
                        <a:t>1. Ask Yourself</a:t>
                      </a:r>
                      <a:endParaRPr sz="2600">
                        <a:solidFill>
                          <a:srgbClr val="0087CF"/>
                        </a:solidFill>
                      </a:endParaRPr>
                    </a:p>
                    <a:p>
                      <a:pPr marL="457200" lvl="0" indent="-3937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5959"/>
                        </a:buClr>
                        <a:buSzPts val="2600"/>
                        <a:buChar char="●"/>
                      </a:pPr>
                      <a:r>
                        <a:rPr lang="en" sz="2600">
                          <a:solidFill>
                            <a:srgbClr val="595959"/>
                          </a:solidFill>
                        </a:rPr>
                        <a:t>Review the directions</a:t>
                      </a:r>
                      <a:endParaRPr sz="2600">
                        <a:solidFill>
                          <a:srgbClr val="595959"/>
                        </a:solidFill>
                      </a:endParaRPr>
                    </a:p>
                    <a:p>
                      <a:pPr marL="457200" lvl="0" indent="-3937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5959"/>
                        </a:buClr>
                        <a:buSzPts val="2600"/>
                        <a:buChar char="●"/>
                      </a:pPr>
                      <a:r>
                        <a:rPr lang="en" sz="2600">
                          <a:solidFill>
                            <a:srgbClr val="595959"/>
                          </a:solidFill>
                        </a:rPr>
                        <a:t>Concentrate and focus </a:t>
                      </a:r>
                      <a:endParaRPr sz="2600">
                        <a:solidFill>
                          <a:srgbClr val="595959"/>
                        </a:solidFill>
                      </a:endParaRPr>
                    </a:p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595959"/>
                        </a:solidFill>
                      </a:endParaRPr>
                    </a:p>
                  </a:txBody>
                  <a:tcPr marL="18287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/>
                    </a:p>
                  </a:txBody>
                  <a:tcPr marL="18287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0087CF"/>
                          </a:solidFill>
                        </a:rPr>
                        <a:t>2. Research It</a:t>
                      </a:r>
                      <a:endParaRPr sz="2600">
                        <a:solidFill>
                          <a:srgbClr val="0575B4"/>
                        </a:solidFill>
                      </a:endParaRPr>
                    </a:p>
                    <a:p>
                      <a:pPr marL="457200" lvl="0" indent="-3937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5959"/>
                        </a:buClr>
                        <a:buSzPts val="2600"/>
                        <a:buChar char="●"/>
                      </a:pPr>
                      <a:r>
                        <a:rPr lang="en" sz="2600">
                          <a:solidFill>
                            <a:srgbClr val="595959"/>
                          </a:solidFill>
                        </a:rPr>
                        <a:t>Class materials</a:t>
                      </a:r>
                      <a:endParaRPr sz="2600">
                        <a:solidFill>
                          <a:srgbClr val="595959"/>
                        </a:solidFill>
                      </a:endParaRPr>
                    </a:p>
                    <a:p>
                      <a:pPr marL="457200" lvl="0" indent="-3937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5959"/>
                        </a:buClr>
                        <a:buSzPts val="2600"/>
                        <a:buChar char="●"/>
                      </a:pPr>
                      <a:r>
                        <a:rPr lang="en" sz="2600">
                          <a:solidFill>
                            <a:srgbClr val="595959"/>
                          </a:solidFill>
                        </a:rPr>
                        <a:t>Web search</a:t>
                      </a:r>
                      <a:endParaRPr sz="2600">
                        <a:solidFill>
                          <a:srgbClr val="595959"/>
                        </a:solidFill>
                      </a:endParaRPr>
                    </a:p>
                    <a:p>
                      <a:pPr marL="457200" lvl="0" indent="-3937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5959"/>
                        </a:buClr>
                        <a:buSzPts val="2600"/>
                        <a:buChar char="●"/>
                      </a:pPr>
                      <a:r>
                        <a:rPr lang="en" sz="2600">
                          <a:solidFill>
                            <a:srgbClr val="595959"/>
                          </a:solidFill>
                        </a:rPr>
                        <a:t>YouTube</a:t>
                      </a:r>
                      <a:endParaRPr sz="2600">
                        <a:solidFill>
                          <a:srgbClr val="595959"/>
                        </a:solidFill>
                      </a:endParaRPr>
                    </a:p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595959"/>
                        </a:solidFill>
                      </a:endParaRPr>
                    </a:p>
                  </a:txBody>
                  <a:tcPr marL="18287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0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/>
                    </a:p>
                  </a:txBody>
                  <a:tcPr marL="18287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0087CF"/>
                          </a:solidFill>
                        </a:rPr>
                        <a:t>3. Ask a Friend</a:t>
                      </a:r>
                      <a:endParaRPr sz="2600">
                        <a:solidFill>
                          <a:srgbClr val="0575B4"/>
                        </a:solidFill>
                      </a:endParaRPr>
                    </a:p>
                    <a:p>
                      <a:pPr marL="457200" lvl="0" indent="-3937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5959"/>
                        </a:buClr>
                        <a:buSzPts val="2600"/>
                        <a:buChar char="●"/>
                      </a:pPr>
                      <a:r>
                        <a:rPr lang="en" sz="2600">
                          <a:solidFill>
                            <a:srgbClr val="595959"/>
                          </a:solidFill>
                        </a:rPr>
                        <a:t>What are classmates doing?</a:t>
                      </a:r>
                      <a:endParaRPr sz="2600">
                        <a:solidFill>
                          <a:srgbClr val="595959"/>
                        </a:solidFill>
                      </a:endParaRPr>
                    </a:p>
                    <a:p>
                      <a:pPr marL="457200" lvl="0" indent="-3937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5959"/>
                        </a:buClr>
                        <a:buSzPts val="2600"/>
                        <a:buChar char="●"/>
                      </a:pPr>
                      <a:r>
                        <a:rPr lang="en" sz="2600">
                          <a:solidFill>
                            <a:srgbClr val="595959"/>
                          </a:solidFill>
                        </a:rPr>
                        <a:t>Quietly ask a classmate(s).</a:t>
                      </a:r>
                      <a:endParaRPr sz="2600">
                        <a:solidFill>
                          <a:srgbClr val="595959"/>
                        </a:solidFill>
                      </a:endParaRPr>
                    </a:p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595959"/>
                        </a:solidFill>
                      </a:endParaRPr>
                    </a:p>
                  </a:txBody>
                  <a:tcPr marL="18287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/>
                    </a:p>
                  </a:txBody>
                  <a:tcPr marL="18287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0087CF"/>
                          </a:solidFill>
                        </a:rPr>
                        <a:t>B4 Asking </a:t>
                      </a:r>
                      <a:r>
                        <a:rPr lang="en" sz="3200" b="1" u="sng">
                          <a:solidFill>
                            <a:srgbClr val="0087CF"/>
                          </a:solidFill>
                        </a:rPr>
                        <a:t>T</a:t>
                      </a:r>
                      <a:r>
                        <a:rPr lang="en" sz="3200" b="1">
                          <a:solidFill>
                            <a:srgbClr val="0087CF"/>
                          </a:solidFill>
                        </a:rPr>
                        <a:t>eacher</a:t>
                      </a:r>
                      <a:endParaRPr sz="3200">
                        <a:solidFill>
                          <a:srgbClr val="0575B4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500">
                          <a:solidFill>
                            <a:srgbClr val="595959"/>
                          </a:solidFill>
                        </a:rPr>
                        <a:t>If you still need help after the above three, then ask your teacher for assistance. </a:t>
                      </a:r>
                      <a:endParaRPr sz="2500">
                        <a:solidFill>
                          <a:srgbClr val="595959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595959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rgbClr val="595959"/>
                        </a:solidFill>
                      </a:endParaRPr>
                    </a:p>
                  </a:txBody>
                  <a:tcPr marL="18287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104425" y="472450"/>
            <a:ext cx="7544100" cy="146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rgbClr val="0087CF"/>
                </a:solidFill>
              </a:rPr>
              <a:t>3 B4 T</a:t>
            </a:r>
            <a:endParaRPr sz="6000" b="1">
              <a:solidFill>
                <a:srgbClr val="0087CF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1"/>
              <a:t>“Three Before Teacher”</a:t>
            </a:r>
            <a:endParaRPr sz="1800" b="1" i="1"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00" i="1"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When you have questions, take responsibility for your learning by </a:t>
            </a:r>
            <a:br>
              <a:rPr lang="en" sz="1800"/>
            </a:br>
            <a:r>
              <a:rPr lang="en" sz="1800"/>
              <a:t>seeking the answer yourself before asking your teacher for help.</a:t>
            </a:r>
            <a:endParaRPr sz="1800"/>
          </a:p>
        </p:txBody>
      </p:sp>
      <p:sp>
        <p:nvSpPr>
          <p:cNvPr id="57" name="Google Shape;57;p13"/>
          <p:cNvSpPr/>
          <p:nvPr/>
        </p:nvSpPr>
        <p:spPr>
          <a:xfrm>
            <a:off x="896403" y="2436305"/>
            <a:ext cx="484200" cy="481500"/>
          </a:xfrm>
          <a:prstGeom prst="ellipse">
            <a:avLst/>
          </a:prstGeom>
          <a:solidFill>
            <a:srgbClr val="EEEEEE"/>
          </a:solidFill>
          <a:ln w="28575" cap="flat" cmpd="sng">
            <a:solidFill>
              <a:srgbClr val="0575B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751115" y="2972336"/>
            <a:ext cx="774900" cy="6564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EEEEE"/>
          </a:solidFill>
          <a:ln w="28575" cap="flat" cmpd="sng">
            <a:solidFill>
              <a:srgbClr val="0575B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540700" y="4369983"/>
            <a:ext cx="1207200" cy="1089600"/>
          </a:xfrm>
          <a:prstGeom prst="roundRect">
            <a:avLst>
              <a:gd name="adj" fmla="val 16667"/>
            </a:avLst>
          </a:prstGeom>
          <a:solidFill>
            <a:srgbClr val="0575B4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549710" y="4385630"/>
            <a:ext cx="1188600" cy="1051500"/>
          </a:xfrm>
          <a:prstGeom prst="roundRect">
            <a:avLst>
              <a:gd name="adj" fmla="val 16667"/>
            </a:avLst>
          </a:prstGeom>
          <a:solidFill>
            <a:srgbClr val="EEEEEE"/>
          </a:solidFill>
          <a:ln w="9525" cap="flat" cmpd="sng">
            <a:solidFill>
              <a:srgbClr val="0575B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300" b="1"/>
          </a:p>
        </p:txBody>
      </p:sp>
      <p:sp>
        <p:nvSpPr>
          <p:cNvPr id="61" name="Google Shape;61;p13"/>
          <p:cNvSpPr/>
          <p:nvPr/>
        </p:nvSpPr>
        <p:spPr>
          <a:xfrm>
            <a:off x="1015526" y="5554117"/>
            <a:ext cx="341700" cy="47100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/>
          <p:nvPr/>
        </p:nvSpPr>
        <p:spPr>
          <a:xfrm rot="10800000">
            <a:off x="371251" y="5512458"/>
            <a:ext cx="1534500" cy="162600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0575B4"/>
          </a:solidFill>
          <a:ln w="9525" cap="flat" cmpd="sng">
            <a:solidFill>
              <a:srgbClr val="0575B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/>
          <p:nvPr/>
        </p:nvSpPr>
        <p:spPr>
          <a:xfrm rot="10800000">
            <a:off x="970464" y="5507005"/>
            <a:ext cx="341700" cy="47100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498835" y="6927270"/>
            <a:ext cx="425100" cy="359100"/>
          </a:xfrm>
          <a:prstGeom prst="ellipse">
            <a:avLst/>
          </a:prstGeom>
          <a:solidFill>
            <a:srgbClr val="EEEEEE"/>
          </a:solidFill>
          <a:ln w="28575" cap="flat" cmpd="sng">
            <a:solidFill>
              <a:srgbClr val="0575B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371250" y="7327082"/>
            <a:ext cx="680400" cy="4896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EEEEE"/>
          </a:solidFill>
          <a:ln w="28575" cap="flat" cmpd="sng">
            <a:solidFill>
              <a:srgbClr val="0575B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1352935" y="6927270"/>
            <a:ext cx="425100" cy="359100"/>
          </a:xfrm>
          <a:prstGeom prst="ellipse">
            <a:avLst/>
          </a:prstGeom>
          <a:solidFill>
            <a:srgbClr val="EEEEEE"/>
          </a:solidFill>
          <a:ln w="28575" cap="flat" cmpd="sng">
            <a:solidFill>
              <a:srgbClr val="0575B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1225350" y="7327082"/>
            <a:ext cx="680400" cy="4896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EEEEE"/>
          </a:solidFill>
          <a:ln w="28575" cap="flat" cmpd="sng">
            <a:solidFill>
              <a:srgbClr val="0575B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840206" y="8105205"/>
            <a:ext cx="596100" cy="553800"/>
          </a:xfrm>
          <a:prstGeom prst="ellipse">
            <a:avLst/>
          </a:prstGeom>
          <a:solidFill>
            <a:srgbClr val="EEEEEE"/>
          </a:solidFill>
          <a:ln w="28575" cap="flat" cmpd="sng">
            <a:solidFill>
              <a:srgbClr val="0575B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661350" y="8721850"/>
            <a:ext cx="954300" cy="10896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EEEEE"/>
          </a:solidFill>
          <a:ln w="28575" cap="flat" cmpd="sng">
            <a:solidFill>
              <a:srgbClr val="0575B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853250" y="6340985"/>
            <a:ext cx="680400" cy="481500"/>
          </a:xfrm>
          <a:prstGeom prst="wedgeRoundRectCallout">
            <a:avLst>
              <a:gd name="adj1" fmla="val -25367"/>
              <a:gd name="adj2" fmla="val 78048"/>
              <a:gd name="adj3" fmla="val 0"/>
            </a:avLst>
          </a:prstGeom>
          <a:solidFill>
            <a:schemeClr val="lt2"/>
          </a:solidFill>
          <a:ln w="28575" cap="flat" cmpd="sng">
            <a:solidFill>
              <a:srgbClr val="0575B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Macintosh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Magallanez</cp:lastModifiedBy>
  <cp:revision>1</cp:revision>
  <dcterms:modified xsi:type="dcterms:W3CDTF">2020-07-29T20:32:32Z</dcterms:modified>
</cp:coreProperties>
</file>